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4"/>
  </p:notesMasterIdLst>
  <p:sldIdLst>
    <p:sldId id="256" r:id="rId2"/>
    <p:sldId id="258" r:id="rId3"/>
    <p:sldId id="257" r:id="rId4"/>
    <p:sldId id="259" r:id="rId5"/>
    <p:sldId id="260" r:id="rId6"/>
    <p:sldId id="261" r:id="rId7"/>
    <p:sldId id="263" r:id="rId8"/>
    <p:sldId id="280" r:id="rId9"/>
    <p:sldId id="272" r:id="rId10"/>
    <p:sldId id="266" r:id="rId11"/>
    <p:sldId id="267" r:id="rId12"/>
    <p:sldId id="268" r:id="rId13"/>
    <p:sldId id="269" r:id="rId14"/>
    <p:sldId id="270" r:id="rId15"/>
    <p:sldId id="271"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5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3DA996-6138-4BDD-B3CB-F698563FD996}" type="datetimeFigureOut">
              <a:rPr lang="en-US" smtClean="0"/>
              <a:pPr/>
              <a:t>5/10/2020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1B4DB3-0DEC-47F6-A6A7-C7F48A9A7947}" type="slidenum">
              <a:rPr lang="en-US" smtClean="0"/>
              <a:pPr/>
              <a:t>‹#›</a:t>
            </a:fld>
            <a:endParaRPr lang="en-US"/>
          </a:p>
        </p:txBody>
      </p:sp>
    </p:spTree>
    <p:extLst>
      <p:ext uri="{BB962C8B-B14F-4D97-AF65-F5344CB8AC3E}">
        <p14:creationId xmlns:p14="http://schemas.microsoft.com/office/powerpoint/2010/main" val="2846559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A81A6D9-BDD0-4AEE-91F0-FAE4FC59CB96}" type="datetimeFigureOut">
              <a:rPr lang="en-US" smtClean="0"/>
              <a:pPr/>
              <a:t>5/10/2020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6149E99D-2A5B-4722-97B8-6ECABA9BCB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81A6D9-BDD0-4AEE-91F0-FAE4FC59CB96}"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9E99D-2A5B-4722-97B8-6ECABA9BCB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81A6D9-BDD0-4AEE-91F0-FAE4FC59CB96}"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9E99D-2A5B-4722-97B8-6ECABA9BCB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A81A6D9-BDD0-4AEE-91F0-FAE4FC59CB96}" type="datetimeFigureOut">
              <a:rPr lang="en-US" smtClean="0"/>
              <a:pPr/>
              <a:t>5/10/2020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6149E99D-2A5B-4722-97B8-6ECABA9BCB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A81A6D9-BDD0-4AEE-91F0-FAE4FC59CB96}" type="datetimeFigureOut">
              <a:rPr lang="en-US" smtClean="0"/>
              <a:pPr/>
              <a:t>5/10/2020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6149E99D-2A5B-4722-97B8-6ECABA9BCB62}"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A81A6D9-BDD0-4AEE-91F0-FAE4FC59CB96}" type="datetimeFigureOut">
              <a:rPr lang="en-US" smtClean="0"/>
              <a:pPr/>
              <a:t>5/10/2020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149E99D-2A5B-4722-97B8-6ECABA9BCB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A81A6D9-BDD0-4AEE-91F0-FAE4FC59CB96}" type="datetimeFigureOut">
              <a:rPr lang="en-US" smtClean="0"/>
              <a:pPr/>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6149E99D-2A5B-4722-97B8-6ECABA9BCB62}"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A81A6D9-BDD0-4AEE-91F0-FAE4FC59CB96}" type="datetimeFigureOut">
              <a:rPr lang="en-US" smtClean="0"/>
              <a:pPr/>
              <a:t>5/10/2020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9E99D-2A5B-4722-97B8-6ECABA9BCB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81A6D9-BDD0-4AEE-91F0-FAE4FC59CB96}" type="datetimeFigureOut">
              <a:rPr lang="en-US" smtClean="0"/>
              <a:pPr/>
              <a:t>5/10/2020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9E99D-2A5B-4722-97B8-6ECABA9BCB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A81A6D9-BDD0-4AEE-91F0-FAE4FC59CB96}" type="datetimeFigureOut">
              <a:rPr lang="en-US" smtClean="0"/>
              <a:pPr/>
              <a:t>5/10/2020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9E99D-2A5B-4722-97B8-6ECABA9BCB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A81A6D9-BDD0-4AEE-91F0-FAE4FC59CB96}"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149E99D-2A5B-4722-97B8-6ECABA9BCB62}"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A81A6D9-BDD0-4AEE-91F0-FAE4FC59CB96}" type="datetimeFigureOut">
              <a:rPr lang="en-US" smtClean="0"/>
              <a:pPr/>
              <a:t>5/10/2020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149E99D-2A5B-4722-97B8-6ECABA9BCB62}"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458200" cy="5562600"/>
          </a:xfrm>
        </p:spPr>
        <p:txBody>
          <a:bodyPr>
            <a:noAutofit/>
          </a:bodyPr>
          <a:lstStyle/>
          <a:p>
            <a:pPr>
              <a:buFont typeface="Wingdings" pitchFamily="2" charset="2"/>
              <a:buChar char="Ø"/>
            </a:pPr>
            <a:endParaRPr lang="en-US" sz="2800" dirty="0">
              <a:latin typeface="Times New Roman" pitchFamily="18" charset="0"/>
              <a:cs typeface="Times New Roman" pitchFamily="18" charset="0"/>
            </a:endParaRPr>
          </a:p>
        </p:txBody>
      </p:sp>
      <p:pic>
        <p:nvPicPr>
          <p:cNvPr id="4" name="Picture 3" descr="logo-gender-and-development-brand-design-product-gender-and-development-logo-png-clip-art.png"/>
          <p:cNvPicPr>
            <a:picLocks noChangeAspect="1"/>
          </p:cNvPicPr>
          <p:nvPr/>
        </p:nvPicPr>
        <p:blipFill>
          <a:blip r:embed="rId2"/>
          <a:stretch>
            <a:fillRect/>
          </a:stretch>
        </p:blipFill>
        <p:spPr>
          <a:xfrm>
            <a:off x="457200" y="609600"/>
            <a:ext cx="8229600" cy="5791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Gender Role Stereotyping</a:t>
            </a:r>
            <a:endParaRPr lang="en-US" dirty="0"/>
          </a:p>
        </p:txBody>
      </p:sp>
      <p:sp>
        <p:nvSpPr>
          <p:cNvPr id="3" name="Content Placeholder 2"/>
          <p:cNvSpPr>
            <a:spLocks noGrp="1"/>
          </p:cNvSpPr>
          <p:nvPr>
            <p:ph idx="1"/>
          </p:nvPr>
        </p:nvSpPr>
        <p:spPr>
          <a:xfrm>
            <a:off x="304800" y="1676400"/>
            <a:ext cx="8534400" cy="4572000"/>
          </a:xfrm>
        </p:spPr>
        <p:txBody>
          <a:bodyPr>
            <a:normAutofit/>
          </a:bodyPr>
          <a:lstStyle/>
          <a:p>
            <a:pPr algn="just">
              <a:buNone/>
            </a:pPr>
            <a:r>
              <a:rPr lang="en-US" dirty="0" smtClean="0">
                <a:latin typeface="Times New Roman" pitchFamily="18" charset="0"/>
                <a:cs typeface="Times New Roman" pitchFamily="18" charset="0"/>
              </a:rPr>
              <a:t>	It is  the constant portrayal, such as in the media or in books, of women and men occupying social roles according to the traditional gender division of labor in a particular society. Such gender role stereotyping works to support and reinforce the traditional gender division of labor by portraying it as “normal” an “natural”.</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Genger</a:t>
            </a:r>
            <a:r>
              <a:rPr lang="en-US" dirty="0" smtClean="0"/>
              <a:t> Equity and equality</a:t>
            </a:r>
            <a:endParaRPr lang="en-US" dirty="0"/>
          </a:p>
        </p:txBody>
      </p:sp>
      <p:sp>
        <p:nvSpPr>
          <p:cNvPr id="3" name="Content Placeholder 2"/>
          <p:cNvSpPr>
            <a:spLocks noGrp="1"/>
          </p:cNvSpPr>
          <p:nvPr>
            <p:ph idx="1"/>
          </p:nvPr>
        </p:nvSpPr>
        <p:spPr>
          <a:xfrm>
            <a:off x="304800" y="1676400"/>
            <a:ext cx="8534400" cy="4403725"/>
          </a:xfrm>
        </p:spPr>
        <p:txBody>
          <a:bodyPr>
            <a:normAutofit lnSpcReduction="10000"/>
          </a:bodyPr>
          <a:lstStyle/>
          <a:p>
            <a:pPr>
              <a:buNone/>
            </a:pPr>
            <a:r>
              <a:rPr lang="en-US" dirty="0" smtClean="0"/>
              <a:t>	</a:t>
            </a:r>
            <a:r>
              <a:rPr lang="en-US" b="1" i="1" dirty="0" smtClean="0">
                <a:latin typeface="Times New Roman" pitchFamily="18" charset="0"/>
                <a:cs typeface="Times New Roman" pitchFamily="18" charset="0"/>
              </a:rPr>
              <a:t>Gender equity</a:t>
            </a:r>
          </a:p>
          <a:p>
            <a:pPr algn="just">
              <a:buNone/>
            </a:pPr>
            <a:r>
              <a:rPr lang="en-US" dirty="0" smtClean="0"/>
              <a:t>		</a:t>
            </a:r>
            <a:r>
              <a:rPr lang="en-US" dirty="0" smtClean="0">
                <a:latin typeface="Times New Roman" pitchFamily="18" charset="0"/>
                <a:cs typeface="Times New Roman" pitchFamily="18" charset="0"/>
              </a:rPr>
              <a:t>The principle and practices of fairness and justice in the distribution of benefits, resources and responsibilities between men and women is known as gender equity. The concept recognizes that women and men have different needs and that these differences should be identified in a manner that reduces the imbalance between the sexes.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458200" cy="5638800"/>
          </a:xfrm>
        </p:spPr>
        <p:txBody>
          <a:bodyPr>
            <a:normAutofit/>
          </a:bodyPr>
          <a:lstStyle/>
          <a:p>
            <a:pPr>
              <a:buNone/>
            </a:pPr>
            <a:r>
              <a:rPr lang="en-US" sz="3600" i="1" dirty="0" smtClean="0">
                <a:latin typeface="Aharoni" pitchFamily="2" charset="-79"/>
                <a:cs typeface="Aharoni" pitchFamily="2" charset="-79"/>
              </a:rPr>
              <a:t>	Gender equality</a:t>
            </a:r>
          </a:p>
          <a:p>
            <a:pPr algn="just">
              <a:buNone/>
            </a:pPr>
            <a:r>
              <a:rPr lang="en-US" sz="2800" dirty="0" smtClean="0">
                <a:latin typeface="Times New Roman" pitchFamily="18" charset="0"/>
                <a:cs typeface="Times New Roman" pitchFamily="18" charset="0"/>
              </a:rPr>
              <a:t>		Absence of discrimination on the basis of a person’s sex in opportunities and the allocation of resources and benefits or in excess to services is known as “Gender Equality”.</a:t>
            </a:r>
          </a:p>
          <a:p>
            <a:pPr algn="just">
              <a:buNone/>
            </a:pPr>
            <a:r>
              <a:rPr lang="en-US" sz="2800" dirty="0" smtClean="0">
                <a:latin typeface="Times New Roman" pitchFamily="18" charset="0"/>
                <a:cs typeface="Times New Roman" pitchFamily="18" charset="0"/>
              </a:rPr>
              <a:t>	Or</a:t>
            </a:r>
          </a:p>
          <a:p>
            <a:pPr algn="just">
              <a:buNone/>
            </a:pPr>
            <a:r>
              <a:rPr lang="en-US" sz="2800" dirty="0" smtClean="0">
                <a:latin typeface="Times New Roman" pitchFamily="18" charset="0"/>
                <a:cs typeface="Times New Roman" pitchFamily="18" charset="0"/>
              </a:rPr>
              <a:t>	Gender equality means that women should have the same rights and privileges as men to human, social economic and cultural development, and an equal voice in civil and political life.</a:t>
            </a:r>
          </a:p>
          <a:p>
            <a:pPr>
              <a:buNone/>
            </a:pPr>
            <a:endParaRPr lang="en-US" sz="36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Difference between equity </a:t>
            </a:r>
            <a:r>
              <a:rPr lang="en-US" dirty="0" err="1" smtClean="0"/>
              <a:t>qnd</a:t>
            </a:r>
            <a:r>
              <a:rPr lang="en-US" dirty="0" smtClean="0"/>
              <a:t> equality</a:t>
            </a:r>
            <a:endParaRPr lang="en-US" dirty="0"/>
          </a:p>
        </p:txBody>
      </p:sp>
      <p:sp>
        <p:nvSpPr>
          <p:cNvPr id="3" name="Content Placeholder 2"/>
          <p:cNvSpPr>
            <a:spLocks noGrp="1"/>
          </p:cNvSpPr>
          <p:nvPr>
            <p:ph idx="1"/>
          </p:nvPr>
        </p:nvSpPr>
        <p:spPr>
          <a:xfrm>
            <a:off x="304800" y="1371600"/>
            <a:ext cx="8458200" cy="4953000"/>
          </a:xfrm>
        </p:spPr>
        <p:txBody>
          <a:bodyPr>
            <a:normAutofit/>
          </a:bodyPr>
          <a:lstStyle/>
          <a:p>
            <a:pPr marL="514350" indent="-514350" algn="just">
              <a:buNone/>
            </a:pPr>
            <a:r>
              <a:rPr lang="en-US" sz="2800" dirty="0" smtClean="0">
                <a:latin typeface="Times New Roman" pitchFamily="18" charset="0"/>
                <a:cs typeface="Times New Roman" pitchFamily="18" charset="0"/>
              </a:rPr>
              <a:t>1.	Justness and fairness in the manner of treating individuals are called equity. Equality is what we call, the state where everyone is at the same level.</a:t>
            </a:r>
          </a:p>
          <a:p>
            <a:pPr marL="514350" indent="-514350" algn="just">
              <a:buNone/>
            </a:pPr>
            <a:r>
              <a:rPr lang="en-US" sz="2800" dirty="0" smtClean="0">
                <a:latin typeface="Times New Roman" pitchFamily="18" charset="0"/>
                <a:cs typeface="Times New Roman" pitchFamily="18" charset="0"/>
              </a:rPr>
              <a:t>2.	 Equity is the process while equality is the outcome.</a:t>
            </a:r>
          </a:p>
          <a:p>
            <a:pPr marL="514350" indent="-514350" algn="just">
              <a:buNone/>
            </a:pPr>
            <a:r>
              <a:rPr lang="en-US" sz="2800" dirty="0" smtClean="0">
                <a:latin typeface="Times New Roman" pitchFamily="18" charset="0"/>
                <a:cs typeface="Times New Roman" pitchFamily="18" charset="0"/>
              </a:rPr>
              <a:t>3.	While equity represents impartiality, i.e. the distribution is made in such a way to even opportunities for all the people. Conversely equality indicates uniformity, where everything is evenly distributed among people.</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382000" cy="5013325"/>
          </a:xfrm>
        </p:spPr>
        <p:txBody>
          <a:bodyPr/>
          <a:lstStyle/>
          <a:p>
            <a:pPr marL="514350" indent="-514350" algn="just">
              <a:buNone/>
            </a:pPr>
            <a:r>
              <a:rPr lang="en-US" sz="2800" dirty="0" smtClean="0">
                <a:latin typeface="Times New Roman" pitchFamily="18" charset="0"/>
                <a:cs typeface="Times New Roman" pitchFamily="18" charset="0"/>
              </a:rPr>
              <a:t>4.	In equity, the differences are recognized and opportunities are not equal. On the contrary, equality recognizes sameness and so it aims at treating everyone as equal.</a:t>
            </a:r>
          </a:p>
          <a:p>
            <a:pPr marL="514350" indent="-514350" algn="just">
              <a:buNone/>
            </a:pPr>
            <a:r>
              <a:rPr lang="en-US" sz="2800" dirty="0" smtClean="0">
                <a:latin typeface="Times New Roman" pitchFamily="18" charset="0"/>
                <a:cs typeface="Times New Roman" pitchFamily="18" charset="0"/>
              </a:rPr>
              <a:t>5.	In equity, all the people can have access to what they need. The equality, in contrast, all the people get the same thing, i.e. rights , resources and opportunities.</a:t>
            </a:r>
            <a:r>
              <a:rPr lang="en-US"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Gender Awareness</a:t>
            </a:r>
            <a:endParaRPr lang="en-US" dirty="0"/>
          </a:p>
        </p:txBody>
      </p:sp>
      <p:sp>
        <p:nvSpPr>
          <p:cNvPr id="3" name="Content Placeholder 2"/>
          <p:cNvSpPr>
            <a:spLocks noGrp="1"/>
          </p:cNvSpPr>
          <p:nvPr>
            <p:ph idx="1"/>
          </p:nvPr>
        </p:nvSpPr>
        <p:spPr>
          <a:xfrm>
            <a:off x="304800" y="1295400"/>
            <a:ext cx="8458200" cy="4953000"/>
          </a:xfrm>
        </p:spPr>
        <p:txBody>
          <a:bodyPr>
            <a:normAutofit/>
          </a:bodyPr>
          <a:lstStyle/>
          <a:p>
            <a:pPr algn="just">
              <a:buNone/>
            </a:pPr>
            <a:r>
              <a:rPr lang="en-US" dirty="0" smtClean="0"/>
              <a:t>	</a:t>
            </a:r>
            <a:r>
              <a:rPr lang="en-US" sz="4000" dirty="0" smtClean="0">
                <a:latin typeface="Times New Roman" pitchFamily="18" charset="0"/>
                <a:cs typeface="Times New Roman" pitchFamily="18" charset="0"/>
              </a:rPr>
              <a:t>It means that both women and men are working together in a harmonious way, possessing the same rights, duties, positions, roles and opportunities, and paying careful attention to the specific needs and strengths of both.</a:t>
            </a: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Patriarchal System</a:t>
            </a:r>
            <a:endParaRPr lang="en-US" dirty="0"/>
          </a:p>
        </p:txBody>
      </p:sp>
      <p:sp>
        <p:nvSpPr>
          <p:cNvPr id="3" name="Content Placeholder 2"/>
          <p:cNvSpPr>
            <a:spLocks noGrp="1"/>
          </p:cNvSpPr>
          <p:nvPr>
            <p:ph idx="1"/>
          </p:nvPr>
        </p:nvSpPr>
        <p:spPr>
          <a:xfrm>
            <a:off x="304800" y="1554163"/>
            <a:ext cx="8382000" cy="4237038"/>
          </a:xfrm>
        </p:spPr>
        <p:txBody>
          <a:bodyPr/>
          <a:lstStyle/>
          <a:p>
            <a:pPr algn="just">
              <a:buNone/>
            </a:pPr>
            <a:r>
              <a:rPr lang="en-US" i="1" dirty="0" smtClean="0">
                <a:latin typeface="Times New Roman" pitchFamily="18" charset="0"/>
                <a:cs typeface="Times New Roman" pitchFamily="18" charset="0"/>
              </a:rPr>
              <a:t>	</a:t>
            </a:r>
          </a:p>
          <a:p>
            <a:pPr algn="just">
              <a:buNone/>
            </a:pPr>
            <a:endParaRPr lang="en-US" i="1" dirty="0" smtClean="0">
              <a:latin typeface="Times New Roman" pitchFamily="18" charset="0"/>
              <a:cs typeface="Times New Roman" pitchFamily="18" charset="0"/>
            </a:endParaRPr>
          </a:p>
          <a:p>
            <a:pPr algn="just">
              <a:buNone/>
            </a:pPr>
            <a:r>
              <a:rPr lang="en-US" i="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“Patriarchy is a social system in which the father is head of the household, having authority over women and children”.</a:t>
            </a:r>
            <a:endParaRPr lang="en-US"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610600" cy="5715000"/>
          </a:xfrm>
        </p:spPr>
        <p:txBody>
          <a:bodyPr>
            <a:normAutofit fontScale="92500" lnSpcReduction="20000"/>
          </a:bodyPr>
          <a:lstStyle/>
          <a:p>
            <a:pPr algn="just">
              <a:buNone/>
            </a:pPr>
            <a:r>
              <a:rPr lang="en-US" dirty="0" smtClean="0"/>
              <a:t>		</a:t>
            </a:r>
            <a:r>
              <a:rPr lang="en-US" dirty="0" smtClean="0">
                <a:latin typeface="Times New Roman" pitchFamily="18" charset="0"/>
                <a:cs typeface="Times New Roman" pitchFamily="18" charset="0"/>
              </a:rPr>
              <a:t>The usage of the word patriarchy in the sense of a male-oriented social organization started in the English language in the 16</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century. In the late 19</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and early 20</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centuries, patriarchy was primarily used to mean the rule or authority of fathers(patriarchs) within families.</a:t>
            </a:r>
          </a:p>
          <a:p>
            <a:pPr algn="just">
              <a:buNone/>
            </a:pPr>
            <a:r>
              <a:rPr lang="en-US" dirty="0" smtClean="0">
                <a:latin typeface="Times New Roman" pitchFamily="18" charset="0"/>
                <a:cs typeface="Times New Roman" pitchFamily="18" charset="0"/>
              </a:rPr>
              <a:t>		In the 20</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century, patriarchy came to be used more commonly in this broader sense to mean the rule or dominance of men generally in society, rather than simply the rule of fathers within households.</a:t>
            </a:r>
          </a:p>
          <a:p>
            <a:pPr algn="just">
              <a:buNone/>
            </a:pPr>
            <a:r>
              <a:rPr lang="en-US" dirty="0" smtClean="0">
                <a:latin typeface="Times New Roman" pitchFamily="18" charset="0"/>
                <a:cs typeface="Times New Roman" pitchFamily="18" charset="0"/>
              </a:rPr>
              <a:t>		Patriarchy, literally meaning the rule of the father. It refers to a system of government by males, and to the dominance of men in social or cultural systems.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762000"/>
          </a:xfrm>
        </p:spPr>
        <p:txBody>
          <a:bodyPr>
            <a:normAutofit fontScale="90000"/>
          </a:bodyPr>
          <a:lstStyle/>
          <a:p>
            <a:pPr algn="ctr"/>
            <a:r>
              <a:rPr lang="en-US" dirty="0" smtClean="0"/>
              <a:t>characteristics of patriarchal system</a:t>
            </a:r>
            <a:endParaRPr lang="en-US" dirty="0"/>
          </a:p>
        </p:txBody>
      </p:sp>
      <p:sp>
        <p:nvSpPr>
          <p:cNvPr id="3" name="Content Placeholder 2"/>
          <p:cNvSpPr>
            <a:spLocks noGrp="1"/>
          </p:cNvSpPr>
          <p:nvPr>
            <p:ph idx="1"/>
          </p:nvPr>
        </p:nvSpPr>
        <p:spPr>
          <a:xfrm>
            <a:off x="304800" y="990600"/>
            <a:ext cx="8382000" cy="5562600"/>
          </a:xfrm>
        </p:spPr>
        <p:txBody>
          <a:bodyPr>
            <a:normAutofit fontScale="25000" lnSpcReduction="20000"/>
          </a:bodyPr>
          <a:lstStyle/>
          <a:p>
            <a:pPr algn="just">
              <a:buFont typeface="Arial" pitchFamily="34" charset="0"/>
              <a:buChar char="•"/>
            </a:pPr>
            <a:r>
              <a:rPr lang="en-US" sz="9800" b="1" i="1" dirty="0" smtClean="0">
                <a:latin typeface="Times New Roman" pitchFamily="18" charset="0"/>
                <a:cs typeface="Times New Roman" pitchFamily="18" charset="0"/>
              </a:rPr>
              <a:t>Male dominance</a:t>
            </a:r>
          </a:p>
          <a:p>
            <a:pPr algn="just">
              <a:buNone/>
            </a:pPr>
            <a:r>
              <a:rPr lang="en-US" sz="9800" dirty="0" smtClean="0">
                <a:latin typeface="Times New Roman" pitchFamily="18" charset="0"/>
                <a:cs typeface="Times New Roman" pitchFamily="18" charset="0"/>
              </a:rPr>
              <a:t>	Men make all decisions in both society at large and their family units. They also hold all (or the vast majority of) positions of power and authority and are considered superior.</a:t>
            </a:r>
          </a:p>
          <a:p>
            <a:pPr algn="just">
              <a:buFont typeface="Arial" pitchFamily="34" charset="0"/>
              <a:buChar char="•"/>
            </a:pPr>
            <a:r>
              <a:rPr lang="en-US" sz="9800" b="1" i="1" dirty="0" smtClean="0">
                <a:latin typeface="Times New Roman" pitchFamily="18" charset="0"/>
                <a:cs typeface="Times New Roman" pitchFamily="18" charset="0"/>
              </a:rPr>
              <a:t>Male identification</a:t>
            </a:r>
          </a:p>
          <a:p>
            <a:pPr algn="just">
              <a:buNone/>
            </a:pPr>
            <a:r>
              <a:rPr lang="en-US" sz="9800" dirty="0" smtClean="0">
                <a:latin typeface="Times New Roman" pitchFamily="18" charset="0"/>
                <a:cs typeface="Times New Roman" pitchFamily="18" charset="0"/>
              </a:rPr>
              <a:t>	Because of men's greater power in society, men are concerned with defining what makes someone "manly." This creates standards for male identification that includes qualities of control, strength, forcefulness, rationality, strong work ethic, and competitiveness.</a:t>
            </a:r>
          </a:p>
          <a:p>
            <a:pPr algn="just">
              <a:buFont typeface="Arial" pitchFamily="34" charset="0"/>
              <a:buChar char="•"/>
            </a:pPr>
            <a:r>
              <a:rPr lang="en-US" sz="9800" b="1" i="1" dirty="0" smtClean="0">
                <a:latin typeface="Times New Roman" pitchFamily="18" charset="0"/>
                <a:cs typeface="Times New Roman" pitchFamily="18" charset="0"/>
              </a:rPr>
              <a:t>Male centeredness</a:t>
            </a:r>
          </a:p>
          <a:p>
            <a:pPr algn="just">
              <a:buNone/>
            </a:pPr>
            <a:r>
              <a:rPr lang="en-US" sz="9800" dirty="0" smtClean="0">
                <a:latin typeface="Times New Roman" pitchFamily="18" charset="0"/>
                <a:cs typeface="Times New Roman" pitchFamily="18" charset="0"/>
              </a:rPr>
              <a:t>	Men are the center of activity and progression in the society. They are the focus and developer of all events and inventions, the heroes in all situations, and the centers of social engagement, fun and entertainment</a:t>
            </a:r>
            <a:endParaRPr lang="en-US" sz="9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534400" cy="5257800"/>
          </a:xfrm>
        </p:spPr>
        <p:txBody>
          <a:bodyPr>
            <a:normAutofit/>
          </a:bodyPr>
          <a:lstStyle/>
          <a:p>
            <a:pPr algn="just">
              <a:buNone/>
            </a:pPr>
            <a:r>
              <a:rPr lang="en-US" dirty="0" smtClean="0"/>
              <a:t>	</a:t>
            </a:r>
            <a:r>
              <a:rPr lang="en-US" sz="3000" b="1" i="1" dirty="0" smtClean="0">
                <a:latin typeface="Times New Roman" pitchFamily="18" charset="0"/>
                <a:cs typeface="Times New Roman" pitchFamily="18" charset="0"/>
              </a:rPr>
              <a:t>Gendered thinking of Roles</a:t>
            </a:r>
          </a:p>
          <a:p>
            <a:pPr algn="just">
              <a:buNone/>
            </a:pPr>
            <a:r>
              <a:rPr lang="en-US" sz="3000" dirty="0" smtClean="0">
                <a:latin typeface="Times New Roman" pitchFamily="18" charset="0"/>
                <a:cs typeface="Times New Roman" pitchFamily="18" charset="0"/>
              </a:rPr>
              <a:t>	Related to the patriarchy demands that men and women each have their own specific roles in society (e.g., men leading and women supporting).</a:t>
            </a:r>
          </a:p>
          <a:p>
            <a:pPr algn="just">
              <a:buNone/>
            </a:pPr>
            <a:r>
              <a:rPr lang="en-US" sz="3000" dirty="0" smtClean="0">
                <a:latin typeface="Times New Roman" pitchFamily="18" charset="0"/>
                <a:cs typeface="Times New Roman" pitchFamily="18" charset="0"/>
              </a:rPr>
              <a:t>	</a:t>
            </a:r>
            <a:r>
              <a:rPr lang="en-US" sz="3000" b="1" i="1" dirty="0" smtClean="0">
                <a:latin typeface="Times New Roman" pitchFamily="18" charset="0"/>
                <a:cs typeface="Times New Roman" pitchFamily="18" charset="0"/>
              </a:rPr>
              <a:t>Obsession with male control</a:t>
            </a:r>
          </a:p>
          <a:p>
            <a:pPr algn="just">
              <a:buNone/>
            </a:pPr>
            <a:r>
              <a:rPr lang="en-US" sz="3000" dirty="0" smtClean="0">
                <a:latin typeface="Times New Roman" pitchFamily="18" charset="0"/>
                <a:cs typeface="Times New Roman" pitchFamily="18" charset="0"/>
              </a:rPr>
              <a:t>	Men living in a patriarchal system or society must be in control at all times. This includes controlling all social and family situations and being in charge of all decisions regarding finances and education.</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458200" cy="1371600"/>
          </a:xfrm>
        </p:spPr>
        <p:txBody>
          <a:bodyPr>
            <a:normAutofit/>
          </a:bodyPr>
          <a:lstStyle/>
          <a:p>
            <a:pPr algn="ctr"/>
            <a:r>
              <a:rPr lang="en-US" sz="3200" b="1" dirty="0" smtClean="0"/>
              <a:t>Key concepts of </a:t>
            </a:r>
            <a:br>
              <a:rPr lang="en-US" sz="3200" b="1" dirty="0" smtClean="0"/>
            </a:br>
            <a:r>
              <a:rPr lang="en-US" sz="3200" b="1" dirty="0" smtClean="0"/>
              <a:t>Gender and Development</a:t>
            </a:r>
            <a:endParaRPr lang="en-US" sz="3200" b="1" dirty="0"/>
          </a:p>
        </p:txBody>
      </p:sp>
      <p:sp>
        <p:nvSpPr>
          <p:cNvPr id="3" name="Subtitle 2"/>
          <p:cNvSpPr>
            <a:spLocks noGrp="1"/>
          </p:cNvSpPr>
          <p:nvPr>
            <p:ph type="subTitle" idx="1"/>
          </p:nvPr>
        </p:nvSpPr>
        <p:spPr>
          <a:xfrm>
            <a:off x="381000" y="1752600"/>
            <a:ext cx="8458200" cy="4724400"/>
          </a:xfrm>
        </p:spPr>
        <p:txBody>
          <a:bodyPr>
            <a:noAutofit/>
          </a:bodyPr>
          <a:lstStyle/>
          <a:p>
            <a:pPr>
              <a:buFont typeface="Wingdings" pitchFamily="2" charset="2"/>
              <a:buChar char="Ø"/>
            </a:pPr>
            <a:r>
              <a:rPr lang="en-US" sz="2800" dirty="0" smtClean="0">
                <a:latin typeface="Times New Roman" pitchFamily="18" charset="0"/>
                <a:cs typeface="Times New Roman" pitchFamily="18" charset="0"/>
              </a:rPr>
              <a:t>Definition of Gender</a:t>
            </a:r>
          </a:p>
          <a:p>
            <a:pPr>
              <a:buFont typeface="Wingdings" pitchFamily="2" charset="2"/>
              <a:buChar char="Ø"/>
            </a:pPr>
            <a:r>
              <a:rPr lang="en-US" sz="2800" dirty="0" smtClean="0">
                <a:latin typeface="Times New Roman" pitchFamily="18" charset="0"/>
                <a:cs typeface="Times New Roman" pitchFamily="18" charset="0"/>
              </a:rPr>
              <a:t>Difference between Gender and sex</a:t>
            </a:r>
          </a:p>
          <a:p>
            <a:pPr>
              <a:buFont typeface="Wingdings" pitchFamily="2" charset="2"/>
              <a:buChar char="Ø"/>
            </a:pPr>
            <a:r>
              <a:rPr lang="en-US" sz="2800" dirty="0" smtClean="0">
                <a:latin typeface="Times New Roman" pitchFamily="18" charset="0"/>
                <a:cs typeface="Times New Roman" pitchFamily="18" charset="0"/>
              </a:rPr>
              <a:t>Gender Roles</a:t>
            </a:r>
          </a:p>
          <a:p>
            <a:pPr>
              <a:buFont typeface="Wingdings" pitchFamily="2" charset="2"/>
              <a:buChar char="Ø"/>
            </a:pPr>
            <a:r>
              <a:rPr lang="en-US" sz="2800" dirty="0" smtClean="0">
                <a:latin typeface="Times New Roman" pitchFamily="18" charset="0"/>
                <a:cs typeface="Times New Roman" pitchFamily="18" charset="0"/>
              </a:rPr>
              <a:t>Gender (stereotyping)</a:t>
            </a:r>
          </a:p>
          <a:p>
            <a:pPr>
              <a:buFont typeface="Wingdings" pitchFamily="2" charset="2"/>
              <a:buChar char="Ø"/>
            </a:pPr>
            <a:r>
              <a:rPr lang="en-US" sz="2800" dirty="0" smtClean="0">
                <a:latin typeface="Times New Roman" pitchFamily="18" charset="0"/>
                <a:cs typeface="Times New Roman" pitchFamily="18" charset="0"/>
              </a:rPr>
              <a:t>Gender Equity and Equality</a:t>
            </a:r>
          </a:p>
          <a:p>
            <a:pPr>
              <a:buFont typeface="Wingdings" pitchFamily="2" charset="2"/>
              <a:buChar char="Ø"/>
            </a:pPr>
            <a:r>
              <a:rPr lang="en-US" sz="2800" dirty="0" smtClean="0">
                <a:latin typeface="Times New Roman" pitchFamily="18" charset="0"/>
                <a:cs typeface="Times New Roman" pitchFamily="18" charset="0"/>
              </a:rPr>
              <a:t>Gender awareness</a:t>
            </a:r>
          </a:p>
          <a:p>
            <a:pPr>
              <a:buFont typeface="Wingdings" pitchFamily="2" charset="2"/>
              <a:buChar char="Ø"/>
            </a:pPr>
            <a:r>
              <a:rPr lang="en-US" sz="2800" dirty="0" smtClean="0">
                <a:latin typeface="Times New Roman" pitchFamily="18" charset="0"/>
                <a:cs typeface="Times New Roman" pitchFamily="18" charset="0"/>
              </a:rPr>
              <a:t>Patriarchal System</a:t>
            </a:r>
          </a:p>
          <a:p>
            <a:pPr>
              <a:buFont typeface="Wingdings" pitchFamily="2" charset="2"/>
              <a:buChar char="Ø"/>
            </a:pPr>
            <a:r>
              <a:rPr lang="en-US" sz="2800" dirty="0" smtClean="0">
                <a:latin typeface="Times New Roman" pitchFamily="18" charset="0"/>
                <a:cs typeface="Times New Roman" pitchFamily="18" charset="0"/>
              </a:rPr>
              <a:t>Strategic Gender Needs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990600"/>
          </a:xfrm>
        </p:spPr>
        <p:txBody>
          <a:bodyPr/>
          <a:lstStyle/>
          <a:p>
            <a:pPr algn="ctr"/>
            <a:r>
              <a:rPr lang="en-US" dirty="0" smtClean="0"/>
              <a:t>Patriarchal system in Pakistan</a:t>
            </a:r>
            <a:endParaRPr lang="en-US" dirty="0"/>
          </a:p>
        </p:txBody>
      </p:sp>
      <p:sp>
        <p:nvSpPr>
          <p:cNvPr id="3" name="Content Placeholder 2"/>
          <p:cNvSpPr>
            <a:spLocks noGrp="1"/>
          </p:cNvSpPr>
          <p:nvPr>
            <p:ph idx="1"/>
          </p:nvPr>
        </p:nvSpPr>
        <p:spPr>
          <a:xfrm>
            <a:off x="228600" y="1219200"/>
            <a:ext cx="8610600" cy="5105400"/>
          </a:xfrm>
        </p:spPr>
        <p:txBody>
          <a:bodyPr>
            <a:normAutofit fontScale="62500" lnSpcReduction="20000"/>
          </a:bodyPr>
          <a:lstStyle/>
          <a:p>
            <a:endParaRPr lang="en-US" b="1" dirty="0" smtClean="0"/>
          </a:p>
          <a:p>
            <a:pPr algn="just">
              <a:buNone/>
            </a:pPr>
            <a:r>
              <a:rPr lang="en-US" dirty="0" smtClean="0"/>
              <a:t>		</a:t>
            </a:r>
            <a:r>
              <a:rPr lang="en-US" sz="4000" dirty="0" smtClean="0">
                <a:latin typeface="Times New Roman" pitchFamily="18" charset="0"/>
                <a:cs typeface="Times New Roman" pitchFamily="18" charset="0"/>
              </a:rPr>
              <a:t>Women in Pakistan have been denied opportunities for growth in the name of religion and socio-cultural practices. Thus, women in Pakistan have few freedoms even in their homes, hold an unequal and inferior status in society, and are subject to the rule of male heads of household (their fathers in their childhoods and their husbands after marriage). Due to women's low status in Pakistani society, rape, murder, dowry, </a:t>
            </a:r>
            <a:r>
              <a:rPr lang="en-US" sz="4000" dirty="0" err="1" smtClean="0">
                <a:latin typeface="Times New Roman" pitchFamily="18" charset="0"/>
                <a:cs typeface="Times New Roman" pitchFamily="18" charset="0"/>
              </a:rPr>
              <a:t>Wanni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karokri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watta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satta</a:t>
            </a:r>
            <a:r>
              <a:rPr lang="en-US" sz="4000" dirty="0" smtClean="0">
                <a:latin typeface="Times New Roman" pitchFamily="18" charset="0"/>
                <a:cs typeface="Times New Roman" pitchFamily="18" charset="0"/>
              </a:rPr>
              <a:t>, burning, acid attack, wife beating and discrimination are all commonplace as the expression of male dominance over women. Additionally, girls are viewed as less valuable than boys, so many families will choose to under educate their daughters. As a result, Pakistan is still in the list of developing countries. </a:t>
            </a: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1143000"/>
          </a:xfrm>
        </p:spPr>
        <p:txBody>
          <a:bodyPr/>
          <a:lstStyle/>
          <a:p>
            <a:pPr algn="ctr"/>
            <a:r>
              <a:rPr lang="en-US" dirty="0" smtClean="0">
                <a:latin typeface="Times New Roman" pitchFamily="18" charset="0"/>
                <a:cs typeface="Times New Roman" pitchFamily="18" charset="0"/>
              </a:rPr>
              <a:t>Strategic Gender Needs</a:t>
            </a:r>
            <a:endParaRPr lang="en-US" dirty="0"/>
          </a:p>
        </p:txBody>
      </p:sp>
      <p:sp>
        <p:nvSpPr>
          <p:cNvPr id="3" name="Content Placeholder 2"/>
          <p:cNvSpPr>
            <a:spLocks noGrp="1"/>
          </p:cNvSpPr>
          <p:nvPr>
            <p:ph idx="1"/>
          </p:nvPr>
        </p:nvSpPr>
        <p:spPr>
          <a:xfrm>
            <a:off x="304800" y="1371600"/>
            <a:ext cx="8534400" cy="5029200"/>
          </a:xfrm>
        </p:spPr>
        <p:txBody>
          <a:bodyPr>
            <a:normAutofit/>
          </a:bodyPr>
          <a:lstStyle/>
          <a:p>
            <a:pPr algn="just">
              <a:buNone/>
            </a:pPr>
            <a:r>
              <a:rPr lang="en-US" dirty="0" smtClean="0">
                <a:solidFill>
                  <a:schemeClr val="tx1"/>
                </a:solidFill>
                <a:latin typeface="Times New Roman" pitchFamily="18" charset="0"/>
                <a:cs typeface="Times New Roman" pitchFamily="18" charset="0"/>
              </a:rPr>
              <a:t>	SGNs are the needs Woman identify because of their subordinate position in society. They vary according to particular contexts, related to gender divisions of labor, power and control, and may include such issues as legal rights, domestic violence, equal wages, and women’s control over their bodies. Meeting SGNs assists women to achieve greater equality and change existing roles, thereby challenging women’s subordinate position.</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lstStyle/>
          <a:p>
            <a:pPr algn="ctr"/>
            <a:r>
              <a:rPr lang="en-US" dirty="0" smtClean="0">
                <a:latin typeface="Times New Roman" pitchFamily="18" charset="0"/>
                <a:cs typeface="Times New Roman" pitchFamily="18" charset="0"/>
              </a:rPr>
              <a:t>Strategic Gender Needs</a:t>
            </a:r>
            <a:endParaRPr lang="en-US" dirty="0"/>
          </a:p>
        </p:txBody>
      </p:sp>
      <p:sp>
        <p:nvSpPr>
          <p:cNvPr id="3" name="Content Placeholder 2"/>
          <p:cNvSpPr>
            <a:spLocks noGrp="1"/>
          </p:cNvSpPr>
          <p:nvPr>
            <p:ph idx="1"/>
          </p:nvPr>
        </p:nvSpPr>
        <p:spPr>
          <a:xfrm>
            <a:off x="304800" y="1219200"/>
            <a:ext cx="8534400" cy="5181600"/>
          </a:xfrm>
        </p:spPr>
        <p:txBody>
          <a:bodyPr>
            <a:normAutofit fontScale="92500" lnSpcReduction="20000"/>
          </a:bodyPr>
          <a:lstStyle/>
          <a:p>
            <a:pPr>
              <a:buFont typeface="Arial" pitchFamily="34" charset="0"/>
              <a:buChar char="•"/>
            </a:pPr>
            <a:r>
              <a:rPr lang="en-US" dirty="0" smtClean="0">
                <a:latin typeface="Times New Roman" pitchFamily="18" charset="0"/>
                <a:cs typeface="Times New Roman" pitchFamily="18" charset="0"/>
              </a:rPr>
              <a:t>Response to long term needs arising from women’s subordinate position</a:t>
            </a:r>
          </a:p>
          <a:p>
            <a:pPr>
              <a:buFont typeface="Arial" pitchFamily="34" charset="0"/>
              <a:buChar char="•"/>
            </a:pPr>
            <a:r>
              <a:rPr lang="en-US" dirty="0" smtClean="0">
                <a:latin typeface="Times New Roman" pitchFamily="18" charset="0"/>
                <a:cs typeface="Times New Roman" pitchFamily="18" charset="0"/>
              </a:rPr>
              <a:t>Challenge the nature of the gendered relationship between men and women</a:t>
            </a:r>
          </a:p>
          <a:p>
            <a:pPr>
              <a:buFont typeface="Arial" pitchFamily="34" charset="0"/>
              <a:buChar char="•"/>
            </a:pPr>
            <a:r>
              <a:rPr lang="en-US" dirty="0" smtClean="0">
                <a:latin typeface="Times New Roman" pitchFamily="18" charset="0"/>
                <a:cs typeface="Times New Roman" pitchFamily="18" charset="0"/>
              </a:rPr>
              <a:t>Women involved as agents of change</a:t>
            </a:r>
          </a:p>
          <a:p>
            <a:pPr>
              <a:buFont typeface="Arial" pitchFamily="34" charset="0"/>
              <a:buChar char="•"/>
            </a:pPr>
            <a:r>
              <a:rPr lang="en-US" dirty="0" smtClean="0">
                <a:latin typeface="Times New Roman" pitchFamily="18" charset="0"/>
                <a:cs typeface="Times New Roman" pitchFamily="18" charset="0"/>
              </a:rPr>
              <a:t>Lead to a transformation of gender division of labor for all women</a:t>
            </a:r>
          </a:p>
          <a:p>
            <a:pPr>
              <a:buNone/>
            </a:pPr>
            <a:r>
              <a:rPr lang="en-US" dirty="0" smtClean="0">
                <a:latin typeface="Times New Roman" pitchFamily="18" charset="0"/>
                <a:cs typeface="Times New Roman" pitchFamily="18" charset="0"/>
              </a:rPr>
              <a:t>	(e.g. access to resources( Land, Credit, etc), measures against male violence, control over own body)</a:t>
            </a:r>
          </a:p>
          <a:p>
            <a:pPr>
              <a:buNone/>
            </a:pPr>
            <a:r>
              <a:rPr lang="en-US" dirty="0" smtClean="0">
                <a:latin typeface="Times New Roman" pitchFamily="18" charset="0"/>
                <a:cs typeface="Times New Roman" pitchFamily="18" charset="0"/>
              </a:rPr>
              <a:t>	women’s needs differ from men’s needs because of their different position in society</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1066800"/>
          </a:xfrm>
        </p:spPr>
        <p:txBody>
          <a:bodyPr>
            <a:normAutofit/>
          </a:bodyPr>
          <a:lstStyle/>
          <a:p>
            <a:pPr algn="ctr"/>
            <a:r>
              <a:rPr lang="en-US" sz="4000" dirty="0" smtClean="0"/>
              <a:t>Definition of Gender</a:t>
            </a:r>
            <a:endParaRPr lang="en-US" sz="4000" dirty="0"/>
          </a:p>
        </p:txBody>
      </p:sp>
      <p:sp>
        <p:nvSpPr>
          <p:cNvPr id="3" name="Content Placeholder 2"/>
          <p:cNvSpPr>
            <a:spLocks noGrp="1"/>
          </p:cNvSpPr>
          <p:nvPr>
            <p:ph idx="1"/>
          </p:nvPr>
        </p:nvSpPr>
        <p:spPr>
          <a:xfrm>
            <a:off x="304800" y="1676400"/>
            <a:ext cx="8382000" cy="4403725"/>
          </a:xfrm>
        </p:spPr>
        <p:txBody>
          <a:bodyPr>
            <a:normAutofit/>
          </a:bodyPr>
          <a:lstStyle/>
          <a:p>
            <a:pPr algn="just">
              <a:buNone/>
            </a:pPr>
            <a:r>
              <a:rPr lang="en-US" sz="3600" dirty="0" smtClean="0">
                <a:latin typeface="Times New Roman" pitchFamily="18" charset="0"/>
                <a:cs typeface="Times New Roman" pitchFamily="18" charset="0"/>
              </a:rPr>
              <a:t>	The word gender comes from the Middle English </a:t>
            </a:r>
            <a:r>
              <a:rPr lang="en-US" sz="3600" dirty="0" err="1" smtClean="0">
                <a:latin typeface="Times New Roman" pitchFamily="18" charset="0"/>
                <a:cs typeface="Times New Roman" pitchFamily="18" charset="0"/>
              </a:rPr>
              <a:t>gendre</a:t>
            </a:r>
            <a:r>
              <a:rPr lang="en-US" sz="3600" dirty="0" smtClean="0">
                <a:latin typeface="Times New Roman" pitchFamily="18" charset="0"/>
                <a:cs typeface="Times New Roman" pitchFamily="18" charset="0"/>
              </a:rPr>
              <a:t>. This , in turn, came from Latin genus. Both words mean ‘kind’, ‘type’, or ‘sort’. The historical meaning of gender is something like “things we treat differently because of their inherent differences”.</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019800"/>
          </a:xfrm>
        </p:spPr>
        <p:txBody>
          <a:bodyPr>
            <a:normAutofit fontScale="77500" lnSpcReduction="20000"/>
          </a:bodyPr>
          <a:lstStyle/>
          <a:p>
            <a:pPr>
              <a:buNone/>
            </a:pPr>
            <a:r>
              <a:rPr lang="en-US" sz="28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Gender describe the characteristics that a society or culture defines as masculine or feminine.</a:t>
            </a:r>
            <a:r>
              <a:rPr lang="en-US" sz="2800" dirty="0" smtClean="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The World Health Organization (WHO) defines gender as:</a:t>
            </a:r>
          </a:p>
          <a:p>
            <a:pPr algn="just">
              <a:buNone/>
            </a:pPr>
            <a:r>
              <a:rPr lang="en-US" sz="3400" dirty="0" smtClean="0">
                <a:latin typeface="Times New Roman" pitchFamily="18" charset="0"/>
                <a:cs typeface="Times New Roman" pitchFamily="18" charset="0"/>
              </a:rPr>
              <a:t>	“Gender refers to the socially constructed characteristics of women and men, such as norms, roles, and relationships of and between groups of women and men. It varies from society to society and can be changed.”</a:t>
            </a:r>
          </a:p>
          <a:p>
            <a:pPr algn="just">
              <a:buNone/>
            </a:pPr>
            <a:r>
              <a:rPr lang="en-US" sz="34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Gender roles in some societies are more rigid than those in others</a:t>
            </a:r>
            <a:r>
              <a:rPr lang="en-US" sz="2800" dirty="0" smtClean="0"/>
              <a:t>.</a:t>
            </a:r>
            <a:r>
              <a:rPr lang="en-US" sz="3400" dirty="0" smtClean="0">
                <a:latin typeface="Times New Roman" pitchFamily="18" charset="0"/>
                <a:cs typeface="Times New Roman" pitchFamily="18" charset="0"/>
              </a:rPr>
              <a:t>)</a:t>
            </a:r>
          </a:p>
          <a:p>
            <a:pPr algn="just">
              <a:buNone/>
            </a:pPr>
            <a:r>
              <a:rPr lang="en-US" sz="2800" dirty="0" smtClean="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The concept of Gender also includes the expectations held about the characteristics, aptitudes and likely behaviors of both women and men. Gender carries a more social tone. Meaning that it refers to the different clothing, activities, career choices, and positions people hold in </a:t>
            </a:r>
            <a:r>
              <a:rPr lang="en-US" sz="3600" dirty="0" err="1" smtClean="0">
                <a:latin typeface="Times New Roman" pitchFamily="18" charset="0"/>
                <a:cs typeface="Times New Roman" pitchFamily="18" charset="0"/>
              </a:rPr>
              <a:t>society.A</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534400" cy="5791200"/>
          </a:xfrm>
        </p:spPr>
        <p:txBody>
          <a:bodyPr>
            <a:normAutofit fontScale="85000" lnSpcReduction="10000"/>
          </a:bodyPr>
          <a:lstStyle/>
          <a:p>
            <a:pPr>
              <a:buFont typeface="Wingdings" pitchFamily="2" charset="2"/>
              <a:buChar char="v"/>
            </a:pPr>
            <a:r>
              <a:rPr lang="en-US" dirty="0" smtClean="0"/>
              <a:t>Gender identifies the social relationships between men and women, shaped  by different social, historical and cultural values. </a:t>
            </a:r>
          </a:p>
          <a:p>
            <a:pPr>
              <a:buFont typeface="Wingdings" pitchFamily="2" charset="2"/>
              <a:buChar char="v"/>
            </a:pPr>
            <a:r>
              <a:rPr lang="en-US" dirty="0" smtClean="0"/>
              <a:t>These values determine the roles that women and men play in all fields of life.</a:t>
            </a:r>
          </a:p>
          <a:p>
            <a:pPr>
              <a:buFont typeface="Wingdings" pitchFamily="2" charset="2"/>
              <a:buChar char="v"/>
            </a:pPr>
            <a:r>
              <a:rPr lang="en-US" dirty="0" smtClean="0"/>
              <a:t> It identifies socially learned behavior and expectations associated with the two sexes attributed by a given culture.</a:t>
            </a:r>
          </a:p>
          <a:p>
            <a:pPr>
              <a:buFont typeface="Wingdings" pitchFamily="2" charset="2"/>
              <a:buChar char="v"/>
            </a:pPr>
            <a:r>
              <a:rPr lang="en-US" dirty="0" smtClean="0"/>
              <a:t>They can change over time and they vary within and between culture. </a:t>
            </a:r>
          </a:p>
          <a:p>
            <a:pPr>
              <a:buFont typeface="Wingdings" pitchFamily="2" charset="2"/>
              <a:buChar char="v"/>
            </a:pPr>
            <a:r>
              <a:rPr lang="en-US" dirty="0" smtClean="0"/>
              <a:t>just a few examples: chances and opportunities, the access to job and decisions, the way of thinking and behaving are not the same for men an women and it is this way because of social and cultural reasons.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152400"/>
            <a:ext cx="8686800" cy="1143000"/>
          </a:xfrm>
        </p:spPr>
        <p:txBody>
          <a:bodyPr>
            <a:normAutofit fontScale="90000"/>
          </a:bodyPr>
          <a:lstStyle/>
          <a:p>
            <a:pPr algn="ctr"/>
            <a:r>
              <a:rPr lang="en-US" sz="4900" i="1" dirty="0" smtClean="0">
                <a:latin typeface="Times New Roman" pitchFamily="18" charset="0"/>
                <a:cs typeface="Times New Roman" pitchFamily="18" charset="0"/>
              </a:rPr>
              <a:t>	SEX</a:t>
            </a:r>
            <a:r>
              <a:rPr lang="en-US" dirty="0" smtClean="0"/>
              <a:t/>
            </a:r>
            <a:br>
              <a:rPr lang="en-US" dirty="0" smtClean="0"/>
            </a:br>
            <a:endParaRPr lang="en-US" dirty="0"/>
          </a:p>
        </p:txBody>
      </p:sp>
      <p:sp>
        <p:nvSpPr>
          <p:cNvPr id="3" name="Content Placeholder 2"/>
          <p:cNvSpPr>
            <a:spLocks noGrp="1"/>
          </p:cNvSpPr>
          <p:nvPr>
            <p:ph idx="1"/>
          </p:nvPr>
        </p:nvSpPr>
        <p:spPr>
          <a:xfrm>
            <a:off x="304800" y="1371600"/>
            <a:ext cx="8458200" cy="4708525"/>
          </a:xfrm>
        </p:spPr>
        <p:txBody>
          <a:bodyPr/>
          <a:lstStyle/>
          <a:p>
            <a:pPr algn="just">
              <a:buNone/>
            </a:pPr>
            <a:r>
              <a:rPr lang="en-US" dirty="0" smtClean="0"/>
              <a:t>		</a:t>
            </a:r>
            <a:r>
              <a:rPr lang="en-US" dirty="0" smtClean="0">
                <a:latin typeface="Times New Roman" pitchFamily="18" charset="0"/>
                <a:cs typeface="Times New Roman" pitchFamily="18" charset="0"/>
              </a:rPr>
              <a:t>refers to biological differences; chromosomes, hormonal profiles, internal and external sex organs. Sex is a more scientific term that explains physical traits and sexual preferences. Sex describes the biological differences between men and women, which are universal and determined at birth.</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762000"/>
          </a:xfrm>
        </p:spPr>
        <p:txBody>
          <a:bodyPr>
            <a:normAutofit fontScale="90000"/>
          </a:bodyPr>
          <a:lstStyle/>
          <a:p>
            <a:pPr algn="ctr"/>
            <a:r>
              <a:rPr lang="en-US" dirty="0" smtClean="0">
                <a:latin typeface="Times New Roman" pitchFamily="18" charset="0"/>
                <a:cs typeface="Times New Roman" pitchFamily="18" charset="0"/>
              </a:rPr>
              <a:t>Difference between Gender and sex</a:t>
            </a:r>
            <a:endParaRPr lang="en-US" dirty="0"/>
          </a:p>
        </p:txBody>
      </p:sp>
      <p:sp>
        <p:nvSpPr>
          <p:cNvPr id="3" name="Content Placeholder 2"/>
          <p:cNvSpPr>
            <a:spLocks noGrp="1"/>
          </p:cNvSpPr>
          <p:nvPr>
            <p:ph idx="1"/>
          </p:nvPr>
        </p:nvSpPr>
        <p:spPr/>
        <p:txBody>
          <a:bodyPr/>
          <a:lstStyle/>
          <a:p>
            <a:pPr algn="just">
              <a:buNone/>
            </a:pP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“Sex is a biological characteristics; gender is a social characteristics.”</a:t>
            </a: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914400"/>
            <a:ext cx="3962400" cy="510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sz="2400" dirty="0" smtClean="0">
                <a:solidFill>
                  <a:schemeClr val="tx1"/>
                </a:solidFill>
                <a:latin typeface="Times New Roman" pitchFamily="18" charset="0"/>
                <a:cs typeface="Times New Roman" pitchFamily="18" charset="0"/>
              </a:rPr>
              <a:t>Categorized as male or    	      female</a:t>
            </a:r>
          </a:p>
          <a:p>
            <a:pPr>
              <a:buFont typeface="Arial" pitchFamily="34" charset="0"/>
              <a:buChar char="•"/>
            </a:pPr>
            <a:r>
              <a:rPr lang="en-US" sz="2400" dirty="0" smtClean="0">
                <a:solidFill>
                  <a:schemeClr val="tx1"/>
                </a:solidFill>
                <a:latin typeface="Times New Roman" pitchFamily="18" charset="0"/>
                <a:cs typeface="Times New Roman" pitchFamily="18" charset="0"/>
              </a:rPr>
              <a:t>Biological</a:t>
            </a:r>
          </a:p>
          <a:p>
            <a:pPr>
              <a:buFont typeface="Arial" pitchFamily="34" charset="0"/>
              <a:buChar char="•"/>
            </a:pPr>
            <a:r>
              <a:rPr lang="en-US" sz="2400" dirty="0" smtClean="0">
                <a:solidFill>
                  <a:schemeClr val="tx1"/>
                </a:solidFill>
                <a:latin typeface="Times New Roman" pitchFamily="18" charset="0"/>
                <a:cs typeface="Times New Roman" pitchFamily="18" charset="0"/>
              </a:rPr>
              <a:t>Fixed at birth</a:t>
            </a:r>
          </a:p>
          <a:p>
            <a:pPr>
              <a:buFont typeface="Arial" pitchFamily="34" charset="0"/>
              <a:buChar char="•"/>
            </a:pPr>
            <a:r>
              <a:rPr lang="en-US" sz="2400" dirty="0" smtClean="0">
                <a:solidFill>
                  <a:schemeClr val="tx1"/>
                </a:solidFill>
                <a:latin typeface="Times New Roman" pitchFamily="18" charset="0"/>
                <a:cs typeface="Times New Roman" pitchFamily="18" charset="0"/>
              </a:rPr>
              <a:t>Does not change    across time and space</a:t>
            </a:r>
          </a:p>
          <a:p>
            <a:pPr>
              <a:buFont typeface="Arial" pitchFamily="34" charset="0"/>
              <a:buChar char="•"/>
            </a:pPr>
            <a:r>
              <a:rPr lang="en-US" sz="2400" dirty="0" smtClean="0">
                <a:solidFill>
                  <a:schemeClr val="tx1"/>
                </a:solidFill>
                <a:latin typeface="Times New Roman" pitchFamily="18" charset="0"/>
                <a:cs typeface="Times New Roman" pitchFamily="18" charset="0"/>
              </a:rPr>
              <a:t>Equally valued</a:t>
            </a:r>
          </a:p>
        </p:txBody>
      </p:sp>
      <p:sp>
        <p:nvSpPr>
          <p:cNvPr id="5" name="Rectangle 4"/>
          <p:cNvSpPr/>
          <p:nvPr/>
        </p:nvSpPr>
        <p:spPr>
          <a:xfrm>
            <a:off x="762000" y="1219200"/>
            <a:ext cx="3657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Times New Roman" pitchFamily="18" charset="0"/>
                <a:cs typeface="Times New Roman" pitchFamily="18" charset="0"/>
              </a:rPr>
              <a:t>Sex</a:t>
            </a:r>
            <a:endParaRPr lang="en-US" sz="4000" dirty="0">
              <a:solidFill>
                <a:schemeClr val="tx1"/>
              </a:solidFill>
              <a:latin typeface="Times New Roman" pitchFamily="18" charset="0"/>
              <a:cs typeface="Times New Roman" pitchFamily="18" charset="0"/>
            </a:endParaRPr>
          </a:p>
        </p:txBody>
      </p:sp>
      <p:sp>
        <p:nvSpPr>
          <p:cNvPr id="6" name="Rectangle 5"/>
          <p:cNvSpPr/>
          <p:nvPr/>
        </p:nvSpPr>
        <p:spPr>
          <a:xfrm>
            <a:off x="4648200" y="914400"/>
            <a:ext cx="3962400" cy="510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sz="2400" dirty="0" smtClean="0">
                <a:solidFill>
                  <a:schemeClr val="tx1"/>
                </a:solidFill>
                <a:latin typeface="Times New Roman" pitchFamily="18" charset="0"/>
                <a:cs typeface="Times New Roman" pitchFamily="18" charset="0"/>
              </a:rPr>
              <a:t>Masculinity and  femininity</a:t>
            </a:r>
          </a:p>
          <a:p>
            <a:pPr>
              <a:buFont typeface="Arial" pitchFamily="34" charset="0"/>
              <a:buChar char="•"/>
            </a:pPr>
            <a:r>
              <a:rPr lang="en-US" sz="2400" dirty="0" smtClean="0">
                <a:solidFill>
                  <a:schemeClr val="tx1"/>
                </a:solidFill>
                <a:latin typeface="Times New Roman" pitchFamily="18" charset="0"/>
                <a:cs typeface="Times New Roman" pitchFamily="18" charset="0"/>
              </a:rPr>
              <a:t>Socially, culturally and historically determined</a:t>
            </a:r>
          </a:p>
          <a:p>
            <a:pPr>
              <a:buFont typeface="Arial" pitchFamily="34" charset="0"/>
              <a:buChar char="•"/>
            </a:pPr>
            <a:r>
              <a:rPr lang="en-US" sz="2400" dirty="0" smtClean="0">
                <a:solidFill>
                  <a:schemeClr val="tx1"/>
                </a:solidFill>
                <a:latin typeface="Times New Roman" pitchFamily="18" charset="0"/>
                <a:cs typeface="Times New Roman" pitchFamily="18" charset="0"/>
              </a:rPr>
              <a:t>Learned through socialization</a:t>
            </a:r>
          </a:p>
          <a:p>
            <a:pPr>
              <a:buFont typeface="Arial" pitchFamily="34" charset="0"/>
              <a:buChar char="•"/>
            </a:pPr>
            <a:r>
              <a:rPr lang="en-US" sz="2400" dirty="0" smtClean="0">
                <a:solidFill>
                  <a:schemeClr val="tx1"/>
                </a:solidFill>
                <a:latin typeface="Times New Roman" pitchFamily="18" charset="0"/>
                <a:cs typeface="Times New Roman" pitchFamily="18" charset="0"/>
              </a:rPr>
              <a:t>Varies over time and space </a:t>
            </a:r>
          </a:p>
          <a:p>
            <a:pPr>
              <a:buFont typeface="Arial" pitchFamily="34" charset="0"/>
              <a:buChar char="•"/>
            </a:pPr>
            <a:r>
              <a:rPr lang="en-US" sz="2400" dirty="0" smtClean="0">
                <a:solidFill>
                  <a:schemeClr val="tx1"/>
                </a:solidFill>
                <a:latin typeface="Times New Roman" pitchFamily="18" charset="0"/>
                <a:cs typeface="Times New Roman" pitchFamily="18" charset="0"/>
              </a:rPr>
              <a:t>Unequally valued</a:t>
            </a:r>
          </a:p>
        </p:txBody>
      </p:sp>
      <p:sp>
        <p:nvSpPr>
          <p:cNvPr id="7" name="Rectangle 6"/>
          <p:cNvSpPr/>
          <p:nvPr/>
        </p:nvSpPr>
        <p:spPr>
          <a:xfrm>
            <a:off x="4724400" y="1143000"/>
            <a:ext cx="3505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Times New Roman" pitchFamily="18" charset="0"/>
                <a:cs typeface="Times New Roman" pitchFamily="18" charset="0"/>
              </a:rPr>
              <a:t>Gender</a:t>
            </a:r>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Gender roles</a:t>
            </a:r>
            <a:endParaRPr lang="en-US" dirty="0"/>
          </a:p>
        </p:txBody>
      </p:sp>
      <p:sp>
        <p:nvSpPr>
          <p:cNvPr id="3" name="Content Placeholder 2"/>
          <p:cNvSpPr>
            <a:spLocks noGrp="1"/>
          </p:cNvSpPr>
          <p:nvPr>
            <p:ph idx="1"/>
          </p:nvPr>
        </p:nvSpPr>
        <p:spPr>
          <a:xfrm>
            <a:off x="304800" y="1554162"/>
            <a:ext cx="8458200" cy="4525963"/>
          </a:xfrm>
        </p:spPr>
        <p:txBody>
          <a:bodyPr/>
          <a:lstStyle/>
          <a:p>
            <a:pPr algn="just">
              <a:buNone/>
            </a:pPr>
            <a:r>
              <a:rPr lang="en-US" dirty="0" smtClean="0"/>
              <a:t>		</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Refers to what males and females are expected to do(in the household, community and workplace) in a given society.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498</TotalTime>
  <Words>244</Words>
  <Application>Microsoft Office PowerPoint</Application>
  <PresentationFormat>On-screen Show (4:3)</PresentationFormat>
  <Paragraphs>91</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Aharoni</vt:lpstr>
      <vt:lpstr>Arial</vt:lpstr>
      <vt:lpstr>Calibri</vt:lpstr>
      <vt:lpstr>Franklin Gothic Book</vt:lpstr>
      <vt:lpstr>Franklin Gothic Medium</vt:lpstr>
      <vt:lpstr>Times New Roman</vt:lpstr>
      <vt:lpstr>Wingdings</vt:lpstr>
      <vt:lpstr>Wingdings 2</vt:lpstr>
      <vt:lpstr>Trek</vt:lpstr>
      <vt:lpstr>PowerPoint Presentation</vt:lpstr>
      <vt:lpstr>Key concepts of  Gender and Development</vt:lpstr>
      <vt:lpstr>Definition of Gender</vt:lpstr>
      <vt:lpstr>PowerPoint Presentation</vt:lpstr>
      <vt:lpstr>PowerPoint Presentation</vt:lpstr>
      <vt:lpstr> SEX </vt:lpstr>
      <vt:lpstr>Difference between Gender and sex</vt:lpstr>
      <vt:lpstr>PowerPoint Presentation</vt:lpstr>
      <vt:lpstr>Gender roles</vt:lpstr>
      <vt:lpstr>Gender Role Stereotyping</vt:lpstr>
      <vt:lpstr> Genger Equity and equality</vt:lpstr>
      <vt:lpstr>PowerPoint Presentation</vt:lpstr>
      <vt:lpstr>Difference between equity qnd equality</vt:lpstr>
      <vt:lpstr>PowerPoint Presentation</vt:lpstr>
      <vt:lpstr>Gender Awareness</vt:lpstr>
      <vt:lpstr>Patriarchal System</vt:lpstr>
      <vt:lpstr>PowerPoint Presentation</vt:lpstr>
      <vt:lpstr>characteristics of patriarchal system</vt:lpstr>
      <vt:lpstr>PowerPoint Presentation</vt:lpstr>
      <vt:lpstr>Patriarchal system in Pakistan</vt:lpstr>
      <vt:lpstr>Strategic Gender Needs</vt:lpstr>
      <vt:lpstr>Strategic Gender Needs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Key concepts of Gender and Development</dc:title>
  <dc:creator>hp</dc:creator>
  <cp:lastModifiedBy>Abdul Rehman</cp:lastModifiedBy>
  <cp:revision>142</cp:revision>
  <dcterms:created xsi:type="dcterms:W3CDTF">2020-04-29T07:50:16Z</dcterms:created>
  <dcterms:modified xsi:type="dcterms:W3CDTF">2020-05-10T11:45:56Z</dcterms:modified>
</cp:coreProperties>
</file>